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152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7/12/12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7/12/12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ebscohost.com/login.aspx?direct=true&amp;db=a2h&amp;AN=49240736&amp;site=ehost-live" TargetMode="External"/><Relationship Id="rId4" Type="http://schemas.openxmlformats.org/officeDocument/2006/relationships/hyperlink" Target="http://www.nann.org/uploads/NICUjournal2010.pdf" TargetMode="External"/><Relationship Id="rId5" Type="http://schemas.openxmlformats.org/officeDocument/2006/relationships/hyperlink" Target="http://ipfcc.org/advance/Checklist_for_Attitudes.pdf" TargetMode="External"/><Relationship Id="rId6" Type="http://schemas.openxmlformats.org/officeDocument/2006/relationships/hyperlink" Target="https://org2.democracyinaction.org/o/6739/images/fcca_FamilyTool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earch.ebscohost.com/login.aspx?direct=true&amp;db=cin20&amp;AN=2009751466&amp;site=ehost-liv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4245346"/>
            <a:ext cx="5446713" cy="1470025"/>
          </a:xfrm>
        </p:spPr>
        <p:txBody>
          <a:bodyPr/>
          <a:lstStyle/>
          <a:p>
            <a:r>
              <a:rPr lang="en-US" dirty="0" smtClean="0"/>
              <a:t>Family Centered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034" y="5715371"/>
            <a:ext cx="6399769" cy="85164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Kayla </a:t>
            </a:r>
            <a:r>
              <a:rPr lang="en-US" dirty="0" err="1" smtClean="0"/>
              <a:t>Barthle</a:t>
            </a:r>
            <a:endParaRPr lang="en-US" dirty="0" smtClean="0"/>
          </a:p>
          <a:p>
            <a:r>
              <a:rPr lang="en-US" dirty="0" smtClean="0"/>
              <a:t>Sarah Ashour</a:t>
            </a:r>
          </a:p>
          <a:p>
            <a:r>
              <a:rPr lang="en-US" dirty="0" smtClean="0"/>
              <a:t>July 13, 2012</a:t>
            </a:r>
            <a:endParaRPr lang="en-US" dirty="0"/>
          </a:p>
        </p:txBody>
      </p:sp>
      <p:pic>
        <p:nvPicPr>
          <p:cNvPr id="4" name="Picture 3" descr="new-born-baby-1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472" y="611063"/>
            <a:ext cx="4526642" cy="301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178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26" y="1531993"/>
            <a:ext cx="8692470" cy="511292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 This project will be presented to a </a:t>
            </a:r>
            <a:r>
              <a:rPr lang="en-US" dirty="0" smtClean="0"/>
              <a:t>couple </a:t>
            </a:r>
            <a:r>
              <a:rPr lang="en-US" dirty="0" smtClean="0"/>
              <a:t>nurses </a:t>
            </a:r>
            <a:r>
              <a:rPr lang="en-US" dirty="0"/>
              <a:t>o</a:t>
            </a:r>
            <a:r>
              <a:rPr lang="en-US" dirty="0" smtClean="0"/>
              <a:t>n the NICU floor in hopes of promoting family-centered care on the unit. </a:t>
            </a:r>
          </a:p>
          <a:p>
            <a:r>
              <a:rPr lang="en-US" dirty="0"/>
              <a:t> </a:t>
            </a:r>
            <a:r>
              <a:rPr lang="en-US" dirty="0" smtClean="0"/>
              <a:t>We </a:t>
            </a:r>
            <a:r>
              <a:rPr lang="en-US" dirty="0" smtClean="0"/>
              <a:t>will</a:t>
            </a:r>
            <a:r>
              <a:rPr lang="en-US" dirty="0" smtClean="0"/>
              <a:t> </a:t>
            </a:r>
            <a:r>
              <a:rPr lang="en-US" dirty="0" smtClean="0"/>
              <a:t>explain all the tools we developed for the project, including kangaroo care-made blankets &amp; privacy signs for the doors for parents. In </a:t>
            </a:r>
            <a:r>
              <a:rPr lang="en-US" dirty="0" smtClean="0"/>
              <a:t>addition, we plan </a:t>
            </a:r>
            <a:r>
              <a:rPr lang="en-US" dirty="0" smtClean="0"/>
              <a:t>to </a:t>
            </a:r>
            <a:r>
              <a:rPr lang="en-US" dirty="0" smtClean="0"/>
              <a:t>promote </a:t>
            </a:r>
            <a:r>
              <a:rPr lang="en-US" dirty="0" smtClean="0"/>
              <a:t>the use of kangaroo care. </a:t>
            </a:r>
          </a:p>
          <a:p>
            <a:r>
              <a:rPr lang="en-US" dirty="0"/>
              <a:t>W</a:t>
            </a:r>
            <a:r>
              <a:rPr lang="en-US" dirty="0" smtClean="0"/>
              <a:t>e will also explain </a:t>
            </a:r>
            <a:r>
              <a:rPr lang="en-US" dirty="0" smtClean="0"/>
              <a:t>to nurses </a:t>
            </a:r>
            <a:r>
              <a:rPr lang="en-US" dirty="0" smtClean="0"/>
              <a:t>how </a:t>
            </a:r>
            <a:r>
              <a:rPr lang="en-US" dirty="0" smtClean="0"/>
              <a:t>to use baby milestone sheets to celebrate baby’s special moments in care, as well as </a:t>
            </a:r>
            <a:r>
              <a:rPr lang="en-US" dirty="0" smtClean="0"/>
              <a:t>the </a:t>
            </a:r>
            <a:r>
              <a:rPr lang="en-US" smtClean="0"/>
              <a:t>use of parent </a:t>
            </a:r>
            <a:r>
              <a:rPr lang="en-US" dirty="0" smtClean="0"/>
              <a:t>daily diary sheets.</a:t>
            </a:r>
          </a:p>
          <a:p>
            <a:r>
              <a:rPr lang="en-US" dirty="0"/>
              <a:t> </a:t>
            </a:r>
            <a:r>
              <a:rPr lang="en-US" dirty="0" smtClean="0"/>
              <a:t>These sheets will be printed out and put into a folder to allow nurses to implement them on the unit. Kangaroo care blankets will also be left for use as a resource to parents.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3568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922" y="379396"/>
            <a:ext cx="5492147" cy="751443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Staff Survey </a:t>
            </a:r>
          </a:p>
          <a:p>
            <a:r>
              <a:rPr lang="en-US" dirty="0" smtClean="0"/>
              <a:t>Parent Survey</a:t>
            </a:r>
            <a:endParaRPr lang="en-US" dirty="0"/>
          </a:p>
        </p:txBody>
      </p:sp>
      <p:pic>
        <p:nvPicPr>
          <p:cNvPr id="8" name="Picture 7" descr="5017855_evaluation_27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922" y="3322882"/>
            <a:ext cx="6362755" cy="322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119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933296" cy="470466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sz="1400" dirty="0"/>
              <a:t>Cooper, L., Gooding, J., Gallagher, J., </a:t>
            </a:r>
            <a:r>
              <a:rPr lang="en-US" sz="1400" dirty="0" err="1"/>
              <a:t>Sternesky</a:t>
            </a:r>
            <a:r>
              <a:rPr lang="en-US" sz="1400" dirty="0"/>
              <a:t>, L., </a:t>
            </a:r>
            <a:r>
              <a:rPr lang="en-US" sz="1400" dirty="0" err="1"/>
              <a:t>Ledsky</a:t>
            </a:r>
            <a:r>
              <a:rPr lang="en-US" sz="1400" dirty="0"/>
              <a:t>, R., &amp; </a:t>
            </a:r>
            <a:r>
              <a:rPr lang="en-US" sz="1400" dirty="0" err="1"/>
              <a:t>Berns</a:t>
            </a:r>
            <a:r>
              <a:rPr lang="en-US" sz="1400" dirty="0"/>
              <a:t>, S. (2007). Impact of a     	family-centered care initiative on NICU care, staff and families. </a:t>
            </a:r>
            <a:r>
              <a:rPr lang="en-US" sz="1400" i="1" dirty="0"/>
              <a:t>Journal Of Perinatology</a:t>
            </a:r>
            <a:r>
              <a:rPr lang="en-US" sz="1400" dirty="0"/>
              <a:t>, 	</a:t>
            </a:r>
            <a:r>
              <a:rPr lang="en-US" sz="1400" i="1" dirty="0"/>
              <a:t>27</a:t>
            </a:r>
            <a:r>
              <a:rPr lang="en-US" sz="1400" dirty="0"/>
              <a:t>S32-7. </a:t>
            </a:r>
            <a:r>
              <a:rPr lang="en-US" sz="1400" dirty="0" smtClean="0"/>
              <a:t>Retrieved </a:t>
            </a:r>
            <a:r>
              <a:rPr lang="en-US" sz="1400" dirty="0"/>
              <a:t>from </a:t>
            </a:r>
            <a:r>
              <a:rPr lang="en-US" sz="1400" dirty="0" smtClean="0"/>
              <a:t>			   	</a:t>
            </a:r>
            <a:r>
              <a:rPr lang="en-US" sz="1400" u="sng" dirty="0" smtClean="0">
                <a:hlinkClick r:id="rId2"/>
              </a:rPr>
              <a:t>http</a:t>
            </a:r>
            <a:r>
              <a:rPr lang="en-US" sz="1400" u="sng" dirty="0">
                <a:hlinkClick r:id="rId2"/>
              </a:rPr>
              <a:t>://search.ebscohost.com/login.aspx?direct=true&amp;db=cin20&amp;AN=2009751466&amp;site=ehost-live</a:t>
            </a:r>
            <a:endParaRPr lang="en-US" sz="1400" dirty="0"/>
          </a:p>
          <a:p>
            <a:pPr>
              <a:lnSpc>
                <a:spcPct val="200000"/>
              </a:lnSpc>
            </a:pPr>
            <a:r>
              <a:rPr lang="en-US" sz="1400" dirty="0"/>
              <a:t> </a:t>
            </a:r>
            <a:r>
              <a:rPr lang="en-US" sz="1400" dirty="0" err="1"/>
              <a:t>Kearvell</a:t>
            </a:r>
            <a:r>
              <a:rPr lang="en-US" sz="1400" dirty="0"/>
              <a:t>, H., &amp; Grant, J. (2010). Getting connected: How nurses can support mother/infant </a:t>
            </a:r>
            <a:r>
              <a:rPr lang="en-US" sz="1400" dirty="0" smtClean="0"/>
              <a:t>	attachment </a:t>
            </a:r>
            <a:r>
              <a:rPr lang="en-US" sz="1400" dirty="0"/>
              <a:t>in </a:t>
            </a:r>
            <a:r>
              <a:rPr lang="en-US" sz="1400" dirty="0" smtClean="0"/>
              <a:t>the </a:t>
            </a:r>
            <a:r>
              <a:rPr lang="en-US" sz="1400" dirty="0"/>
              <a:t>neonatal intensive care unit. Australian Journal Of Advanced </a:t>
            </a:r>
            <a:r>
              <a:rPr lang="en-US" sz="1400" dirty="0" smtClean="0"/>
              <a:t>	Nursing</a:t>
            </a:r>
            <a:r>
              <a:rPr lang="en-US" sz="1400" dirty="0"/>
              <a:t>, 27(3), 75-82. </a:t>
            </a:r>
            <a:r>
              <a:rPr lang="en-US" sz="1400" dirty="0" smtClean="0"/>
              <a:t>Retrieved </a:t>
            </a:r>
            <a:r>
              <a:rPr lang="en-US" sz="1400" dirty="0"/>
              <a:t>from </a:t>
            </a:r>
            <a:r>
              <a:rPr lang="en-US" sz="1400" dirty="0" smtClean="0"/>
              <a:t>			</a:t>
            </a:r>
            <a:r>
              <a:rPr lang="en-US" sz="1400" u="sng" dirty="0" smtClean="0">
                <a:hlinkClick r:id="rId3"/>
              </a:rPr>
              <a:t>http</a:t>
            </a:r>
            <a:r>
              <a:rPr lang="en-US" sz="1400" u="sng" dirty="0">
                <a:hlinkClick r:id="rId3"/>
              </a:rPr>
              <a:t>://search.ebscohost.com/login.aspx?direct=true&amp;db=a2h&amp;AN=49240736&amp;site=ehost-</a:t>
            </a:r>
            <a:r>
              <a:rPr lang="en-US" sz="1400" u="sng" dirty="0" smtClean="0">
                <a:hlinkClick r:id="rId3"/>
              </a:rPr>
              <a:t>live</a:t>
            </a:r>
            <a:endParaRPr lang="en-US" sz="1400" u="sng" dirty="0"/>
          </a:p>
          <a:p>
            <a:pPr>
              <a:lnSpc>
                <a:spcPct val="110000"/>
              </a:lnSpc>
            </a:pPr>
            <a:r>
              <a:rPr lang="en-US" sz="1400" dirty="0" smtClean="0">
                <a:hlinkClick r:id="rId4"/>
              </a:rPr>
              <a:t>http</a:t>
            </a:r>
            <a:r>
              <a:rPr lang="en-US" sz="1400" dirty="0">
                <a:hlinkClick r:id="rId4"/>
              </a:rPr>
              <a:t>://www.nann.org/uploads/NICUjournal2010.</a:t>
            </a:r>
            <a:r>
              <a:rPr lang="en-US" sz="1400" dirty="0" smtClean="0">
                <a:hlinkClick r:id="rId4"/>
              </a:rPr>
              <a:t>pdf</a:t>
            </a:r>
            <a:endParaRPr lang="en-US" sz="1400" dirty="0" smtClean="0"/>
          </a:p>
          <a:p>
            <a:pPr>
              <a:lnSpc>
                <a:spcPct val="110000"/>
              </a:lnSpc>
            </a:pPr>
            <a:r>
              <a:rPr lang="en-US" sz="1400" dirty="0">
                <a:hlinkClick r:id="rId5"/>
              </a:rPr>
              <a:t>http://ipfcc.org/advance/</a:t>
            </a:r>
            <a:r>
              <a:rPr lang="en-US" sz="1400" dirty="0" smtClean="0">
                <a:hlinkClick r:id="rId5"/>
              </a:rPr>
              <a:t>Checklist_for_Attitudes.pdf</a:t>
            </a:r>
            <a:endParaRPr lang="en-US" sz="1400" dirty="0" smtClean="0"/>
          </a:p>
          <a:p>
            <a:pPr>
              <a:lnSpc>
                <a:spcPct val="110000"/>
              </a:lnSpc>
            </a:pPr>
            <a:r>
              <a:rPr lang="en-US" sz="1400" dirty="0">
                <a:hlinkClick r:id="rId6"/>
              </a:rPr>
              <a:t>https://org2.democracyinaction.org/o/6739/images/</a:t>
            </a:r>
            <a:r>
              <a:rPr lang="en-US" sz="1400" dirty="0" err="1">
                <a:hlinkClick r:id="rId6"/>
              </a:rPr>
              <a:t>fcca_FamilyTool.pdf</a:t>
            </a:r>
            <a:endParaRPr lang="en-US" sz="1400" dirty="0"/>
          </a:p>
          <a:p>
            <a:pPr marL="0" indent="0">
              <a:lnSpc>
                <a:spcPct val="110000"/>
              </a:lnSpc>
              <a:buNone/>
            </a:pPr>
            <a:endParaRPr lang="en-US" sz="1400" dirty="0"/>
          </a:p>
          <a:p>
            <a:pPr>
              <a:lnSpc>
                <a:spcPct val="200000"/>
              </a:lnSpc>
            </a:pPr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0417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41"/>
            <a:ext cx="7570787" cy="1411941"/>
          </a:xfrm>
        </p:spPr>
        <p:txBody>
          <a:bodyPr/>
          <a:lstStyle/>
          <a:p>
            <a:r>
              <a:rPr lang="en-US" sz="4000" dirty="0" smtClean="0"/>
              <a:t>Assessment &amp; Diagnosis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013807"/>
            <a:ext cx="7570787" cy="428961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Lack of parent involvement noted in the </a:t>
            </a:r>
            <a:r>
              <a:rPr lang="en-US" dirty="0" smtClean="0"/>
              <a:t>NICU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Lack of communication between nurse and </a:t>
            </a:r>
            <a:r>
              <a:rPr lang="en-US" dirty="0" smtClean="0"/>
              <a:t>parents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Lack of unit resources related to parent support and involvement.</a:t>
            </a:r>
          </a:p>
          <a:p>
            <a:r>
              <a:rPr lang="en-US" dirty="0" smtClean="0"/>
              <a:t>Need to recognize baby’s personal growth and development</a:t>
            </a:r>
          </a:p>
          <a:p>
            <a:r>
              <a:rPr lang="en-US" dirty="0" smtClean="0"/>
              <a:t>Need </a:t>
            </a:r>
            <a:r>
              <a:rPr lang="en-US" dirty="0" smtClean="0"/>
              <a:t>to recognize parents as a </a:t>
            </a:r>
            <a:r>
              <a:rPr lang="en-US" dirty="0" smtClean="0"/>
              <a:t>large part </a:t>
            </a:r>
            <a:r>
              <a:rPr lang="en-US" dirty="0" smtClean="0"/>
              <a:t>of the </a:t>
            </a:r>
            <a:r>
              <a:rPr lang="en-US" dirty="0" smtClean="0"/>
              <a:t>patient’s journey</a:t>
            </a:r>
            <a:endParaRPr lang="en-US" dirty="0"/>
          </a:p>
        </p:txBody>
      </p:sp>
      <p:pic>
        <p:nvPicPr>
          <p:cNvPr id="4" name="Picture 3" descr="50356_120210244662898_780432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638" y="123497"/>
            <a:ext cx="2117979" cy="1930870"/>
          </a:xfrm>
          <a:prstGeom prst="rect">
            <a:avLst/>
          </a:prstGeom>
          <a:ln>
            <a:solidFill>
              <a:srgbClr val="8C73D0"/>
            </a:solidFill>
          </a:ln>
        </p:spPr>
      </p:pic>
    </p:spTree>
    <p:extLst>
      <p:ext uri="{BB962C8B-B14F-4D97-AF65-F5344CB8AC3E}">
        <p14:creationId xmlns:p14="http://schemas.microsoft.com/office/powerpoint/2010/main" val="310504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Identified QI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944" y="1749201"/>
            <a:ext cx="8593504" cy="428961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Measurable Outcome: </a:t>
            </a:r>
          </a:p>
          <a:p>
            <a:r>
              <a:rPr lang="en-US" dirty="0" smtClean="0"/>
              <a:t>To increase family-centered care among patients to better improve their health care and outcome.</a:t>
            </a:r>
          </a:p>
          <a:p>
            <a:r>
              <a:rPr lang="en-US" dirty="0"/>
              <a:t> </a:t>
            </a:r>
            <a:r>
              <a:rPr lang="en-US" dirty="0" smtClean="0"/>
              <a:t>To reduce stress level and improve comfort and parenting confidence of NICU families.</a:t>
            </a:r>
          </a:p>
          <a:p>
            <a:r>
              <a:rPr lang="en-US" dirty="0"/>
              <a:t> E</a:t>
            </a:r>
            <a:r>
              <a:rPr lang="en-US" dirty="0" smtClean="0"/>
              <a:t>nhance the receptivity of NICU staff to the presence and benefits of family-centered care.</a:t>
            </a:r>
          </a:p>
          <a:p>
            <a:r>
              <a:rPr lang="en-US" dirty="0"/>
              <a:t> </a:t>
            </a:r>
            <a:r>
              <a:rPr lang="en-US" dirty="0" smtClean="0"/>
              <a:t>To enhance family and staff satisfaction in the NICU.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marL="349250" lvl="1" indent="0">
              <a:buNone/>
            </a:pPr>
            <a:endParaRPr lang="en-US" dirty="0"/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3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14" y="1811052"/>
            <a:ext cx="8544021" cy="4289611"/>
          </a:xfrm>
        </p:spPr>
        <p:txBody>
          <a:bodyPr>
            <a:normAutofit/>
          </a:bodyPr>
          <a:lstStyle/>
          <a:p>
            <a:r>
              <a:rPr lang="en-US" dirty="0" smtClean="0"/>
              <a:t> Develop tools to increase involvement </a:t>
            </a:r>
            <a:r>
              <a:rPr lang="en-US" dirty="0"/>
              <a:t> </a:t>
            </a:r>
            <a:r>
              <a:rPr lang="en-US" dirty="0" smtClean="0"/>
              <a:t>                    with kangaroo care on the unit.</a:t>
            </a:r>
          </a:p>
          <a:p>
            <a:r>
              <a:rPr lang="en-US" dirty="0"/>
              <a:t> </a:t>
            </a:r>
            <a:r>
              <a:rPr lang="en-US" dirty="0" smtClean="0"/>
              <a:t>Provide parents with daily diary sheet to help them feel more involved in the care of their baby, as well as foster communication between the parents and nurse.</a:t>
            </a:r>
          </a:p>
          <a:p>
            <a:r>
              <a:rPr lang="en-US" dirty="0"/>
              <a:t> </a:t>
            </a:r>
            <a:r>
              <a:rPr lang="en-US" dirty="0" smtClean="0"/>
              <a:t>Develop a tool to help acknowledge baby’s developmental milestones while in the NICU.</a:t>
            </a:r>
            <a:endParaRPr lang="en-US" dirty="0"/>
          </a:p>
        </p:txBody>
      </p:sp>
      <p:pic>
        <p:nvPicPr>
          <p:cNvPr id="4" name="Picture 3" descr="planning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179" y="266332"/>
            <a:ext cx="2325693" cy="237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51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08816" y="1357"/>
            <a:ext cx="7570787" cy="1411941"/>
          </a:xfrm>
        </p:spPr>
        <p:txBody>
          <a:bodyPr/>
          <a:lstStyle/>
          <a:p>
            <a:r>
              <a:rPr lang="en-US" sz="4000" dirty="0" smtClean="0"/>
              <a:t>Use of Evidence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285" y="2107094"/>
            <a:ext cx="8395573" cy="4289611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“Family</a:t>
            </a:r>
            <a:r>
              <a:rPr lang="en-US" dirty="0"/>
              <a:t>-centered care has </a:t>
            </a:r>
            <a:r>
              <a:rPr lang="en-US" dirty="0" smtClean="0"/>
              <a:t>been </a:t>
            </a:r>
            <a:r>
              <a:rPr lang="en-US" dirty="0"/>
              <a:t>associated with numerous benefits including decreased length of stay</a:t>
            </a:r>
            <a:r>
              <a:rPr lang="en-US" dirty="0" smtClean="0"/>
              <a:t>, </a:t>
            </a:r>
            <a:r>
              <a:rPr lang="en-US" dirty="0"/>
              <a:t>enhanced parent-infant attachment and bonding</a:t>
            </a:r>
            <a:r>
              <a:rPr lang="en-US" dirty="0" smtClean="0"/>
              <a:t>, </a:t>
            </a:r>
            <a:r>
              <a:rPr lang="en-US" dirty="0"/>
              <a:t>improved well-being of pre-term infants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better </a:t>
            </a:r>
            <a:r>
              <a:rPr lang="en-US" dirty="0"/>
              <a:t>mental health outcomes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better </a:t>
            </a:r>
            <a:r>
              <a:rPr lang="en-US" dirty="0"/>
              <a:t>allocation of resources, decreased likelihood of </a:t>
            </a:r>
            <a:r>
              <a:rPr lang="en-US" dirty="0" smtClean="0"/>
              <a:t>lawsuits, </a:t>
            </a:r>
            <a:r>
              <a:rPr lang="en-US" dirty="0"/>
              <a:t>and greater patient and family </a:t>
            </a:r>
            <a:r>
              <a:rPr lang="en-US" dirty="0" smtClean="0"/>
              <a:t>satisfaction” (</a:t>
            </a:r>
            <a:r>
              <a:rPr lang="en-US" dirty="0"/>
              <a:t>Cooper, L., Gooding, J., Gallagher, J., </a:t>
            </a:r>
            <a:r>
              <a:rPr lang="en-US" dirty="0" err="1"/>
              <a:t>Sternesky</a:t>
            </a:r>
            <a:r>
              <a:rPr lang="en-US" dirty="0"/>
              <a:t>, L., </a:t>
            </a:r>
            <a:r>
              <a:rPr lang="en-US" dirty="0" err="1"/>
              <a:t>Ledsky</a:t>
            </a:r>
            <a:r>
              <a:rPr lang="en-US" dirty="0"/>
              <a:t>, R., &amp; </a:t>
            </a:r>
            <a:r>
              <a:rPr lang="en-US" dirty="0" err="1"/>
              <a:t>Berns</a:t>
            </a:r>
            <a:r>
              <a:rPr lang="en-US" dirty="0"/>
              <a:t>, </a:t>
            </a:r>
            <a:r>
              <a:rPr lang="en-US" dirty="0" smtClean="0"/>
              <a:t>S, 2007).</a:t>
            </a:r>
            <a:endParaRPr lang="en-US" dirty="0"/>
          </a:p>
        </p:txBody>
      </p:sp>
      <p:pic>
        <p:nvPicPr>
          <p:cNvPr id="4" name="Picture 3" descr="rapid evidence web vers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652" y="0"/>
            <a:ext cx="3325148" cy="21070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29986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Kangaroo Care</a:t>
            </a:r>
            <a:endParaRPr lang="en-US" dirty="0"/>
          </a:p>
        </p:txBody>
      </p:sp>
      <p:pic>
        <p:nvPicPr>
          <p:cNvPr id="6" name="Content Placeholder 5" descr="Screen Shot 2012-07-12 at 9.45.01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911" b="-8911"/>
          <a:stretch>
            <a:fillRect/>
          </a:stretch>
        </p:blipFill>
        <p:spPr>
          <a:xfrm>
            <a:off x="346743" y="1655850"/>
            <a:ext cx="8484432" cy="4628931"/>
          </a:xfrm>
        </p:spPr>
      </p:pic>
    </p:spTree>
    <p:extLst>
      <p:ext uri="{BB962C8B-B14F-4D97-AF65-F5344CB8AC3E}">
        <p14:creationId xmlns:p14="http://schemas.microsoft.com/office/powerpoint/2010/main" val="2230583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Diary Sheet</a:t>
            </a:r>
            <a:endParaRPr lang="en-US" dirty="0"/>
          </a:p>
        </p:txBody>
      </p:sp>
      <p:pic>
        <p:nvPicPr>
          <p:cNvPr id="4" name="Picture 3" descr="Macintosh HD:Users:kaylabarthle:Desktop:Picture 4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112" y="1452282"/>
            <a:ext cx="6470646" cy="529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6958" y="1508100"/>
            <a:ext cx="159194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3593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Shot 2012-07-12 at 10.12.49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558" r="-63558"/>
          <a:stretch>
            <a:fillRect/>
          </a:stretch>
        </p:blipFill>
        <p:spPr>
          <a:xfrm>
            <a:off x="0" y="0"/>
            <a:ext cx="12104293" cy="6858000"/>
          </a:xfrm>
        </p:spPr>
      </p:pic>
      <p:sp>
        <p:nvSpPr>
          <p:cNvPr id="8" name="TextBox 7"/>
          <p:cNvSpPr txBox="1"/>
          <p:nvPr/>
        </p:nvSpPr>
        <p:spPr>
          <a:xfrm>
            <a:off x="164943" y="1600062"/>
            <a:ext cx="318339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Baby’s Developmental Milestones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3334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885" y="1761565"/>
            <a:ext cx="7570787" cy="4289611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 descr="Screen Shot 2012-07-12 at 10.53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115" y="3467100"/>
            <a:ext cx="3924300" cy="3390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5362" y="299683"/>
            <a:ext cx="2797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Data Analysis</a:t>
            </a:r>
          </a:p>
        </p:txBody>
      </p:sp>
      <p:pic>
        <p:nvPicPr>
          <p:cNvPr id="7" name="Picture 6" descr="Screen Shot 2012-07-12 at 10.54.4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79" y="1575299"/>
            <a:ext cx="4191000" cy="3403600"/>
          </a:xfrm>
          <a:prstGeom prst="rect">
            <a:avLst/>
          </a:prstGeom>
        </p:spPr>
      </p:pic>
      <p:pic>
        <p:nvPicPr>
          <p:cNvPr id="8" name="Picture 7" descr="Screen Shot 2012-07-12 at 10.54.35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115" y="67733"/>
            <a:ext cx="3924300" cy="34163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5362" y="5103673"/>
            <a:ext cx="279770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Family-centered care characteristics and their importance in the NICU, pre- and post-implementation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101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188</TotalTime>
  <Words>492</Words>
  <Application>Microsoft Macintosh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Infusion</vt:lpstr>
      <vt:lpstr>Family Centered Care</vt:lpstr>
      <vt:lpstr>Assessment &amp; Diagnosis</vt:lpstr>
      <vt:lpstr>Identified QI</vt:lpstr>
      <vt:lpstr>Planning</vt:lpstr>
      <vt:lpstr>Use of Evidence</vt:lpstr>
      <vt:lpstr>Kangaroo Care</vt:lpstr>
      <vt:lpstr>Parent Diary Sheet</vt:lpstr>
      <vt:lpstr>PowerPoint Presentation</vt:lpstr>
      <vt:lpstr>PowerPoint Presentation</vt:lpstr>
      <vt:lpstr>IMPLEMENTATION</vt:lpstr>
      <vt:lpstr>Evaluation</vt:lpstr>
      <vt:lpstr>References</vt:lpstr>
    </vt:vector>
  </TitlesOfParts>
  <Company>USF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Centered Care</dc:title>
  <dc:creator>Sarah Ashour</dc:creator>
  <cp:lastModifiedBy>Sarah Ashour</cp:lastModifiedBy>
  <cp:revision>37</cp:revision>
  <dcterms:created xsi:type="dcterms:W3CDTF">2012-07-12T13:02:37Z</dcterms:created>
  <dcterms:modified xsi:type="dcterms:W3CDTF">2012-07-13T03:02:06Z</dcterms:modified>
</cp:coreProperties>
</file>